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426" r:id="rId3"/>
    <p:sldId id="427" r:id="rId4"/>
    <p:sldId id="432" r:id="rId5"/>
    <p:sldId id="417" r:id="rId6"/>
    <p:sldId id="423" r:id="rId7"/>
    <p:sldId id="425" r:id="rId8"/>
    <p:sldId id="419" r:id="rId9"/>
    <p:sldId id="431" r:id="rId10"/>
    <p:sldId id="433" r:id="rId11"/>
    <p:sldId id="415" r:id="rId1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FF66"/>
    <a:srgbClr val="66FF66"/>
    <a:srgbClr val="FFFF99"/>
    <a:srgbClr val="CAD848"/>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9" autoAdjust="0"/>
    <p:restoredTop sz="84497" autoAdjust="0"/>
  </p:normalViewPr>
  <p:slideViewPr>
    <p:cSldViewPr>
      <p:cViewPr>
        <p:scale>
          <a:sx n="100" d="100"/>
          <a:sy n="100" d="100"/>
        </p:scale>
        <p:origin x="-1284"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9" y="0"/>
            <a:ext cx="2946400" cy="496888"/>
          </a:xfrm>
          <a:prstGeom prst="rect">
            <a:avLst/>
          </a:prstGeom>
        </p:spPr>
        <p:txBody>
          <a:bodyPr vert="horz" lIns="91313" tIns="45657" rIns="91313" bIns="45657" rtlCol="0"/>
          <a:lstStyle>
            <a:lvl1pPr algn="l">
              <a:defRPr sz="1200"/>
            </a:lvl1pPr>
          </a:lstStyle>
          <a:p>
            <a:endParaRPr lang="fr-FR"/>
          </a:p>
        </p:txBody>
      </p:sp>
      <p:sp>
        <p:nvSpPr>
          <p:cNvPr id="3" name="Espace réservé de la date 2"/>
          <p:cNvSpPr>
            <a:spLocks noGrp="1"/>
          </p:cNvSpPr>
          <p:nvPr>
            <p:ph type="dt" idx="1"/>
          </p:nvPr>
        </p:nvSpPr>
        <p:spPr>
          <a:xfrm>
            <a:off x="3849697" y="0"/>
            <a:ext cx="2946400" cy="496888"/>
          </a:xfrm>
          <a:prstGeom prst="rect">
            <a:avLst/>
          </a:prstGeom>
        </p:spPr>
        <p:txBody>
          <a:bodyPr vert="horz" lIns="91313" tIns="45657" rIns="91313" bIns="45657" rtlCol="0"/>
          <a:lstStyle>
            <a:lvl1pPr algn="r">
              <a:defRPr sz="1200"/>
            </a:lvl1pPr>
          </a:lstStyle>
          <a:p>
            <a:fld id="{7358F72C-4F5A-4A6B-89E7-546A3A7A09D6}" type="datetimeFigureOut">
              <a:rPr lang="fr-FR" smtClean="0"/>
              <a:t>08/03/2019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313" tIns="45657" rIns="91313" bIns="45657" rtlCol="0" anchor="ctr"/>
          <a:lstStyle/>
          <a:p>
            <a:endParaRPr lang="fr-FR"/>
          </a:p>
        </p:txBody>
      </p:sp>
      <p:sp>
        <p:nvSpPr>
          <p:cNvPr id="5" name="Espace réservé des commentaires 4"/>
          <p:cNvSpPr>
            <a:spLocks noGrp="1"/>
          </p:cNvSpPr>
          <p:nvPr>
            <p:ph type="body" sz="quarter" idx="3"/>
          </p:nvPr>
        </p:nvSpPr>
        <p:spPr>
          <a:xfrm>
            <a:off x="679461" y="4714885"/>
            <a:ext cx="5438775" cy="4467225"/>
          </a:xfrm>
          <a:prstGeom prst="rect">
            <a:avLst/>
          </a:prstGeom>
        </p:spPr>
        <p:txBody>
          <a:bodyPr vert="horz" lIns="91313" tIns="45657" rIns="91313" bIns="45657"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9" y="9428173"/>
            <a:ext cx="2946400" cy="496887"/>
          </a:xfrm>
          <a:prstGeom prst="rect">
            <a:avLst/>
          </a:prstGeom>
        </p:spPr>
        <p:txBody>
          <a:bodyPr vert="horz" lIns="91313" tIns="45657" rIns="91313" bIns="45657"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97" y="9428173"/>
            <a:ext cx="2946400" cy="496887"/>
          </a:xfrm>
          <a:prstGeom prst="rect">
            <a:avLst/>
          </a:prstGeom>
        </p:spPr>
        <p:txBody>
          <a:bodyPr vert="horz" lIns="91313" tIns="45657" rIns="91313" bIns="45657" rtlCol="0" anchor="b"/>
          <a:lstStyle>
            <a:lvl1pPr algn="r">
              <a:defRPr sz="1200"/>
            </a:lvl1pPr>
          </a:lstStyle>
          <a:p>
            <a:fld id="{A0A34846-8FBC-49B1-95AF-60544E0D1919}" type="slidenum">
              <a:rPr lang="fr-FR" smtClean="0"/>
              <a:t>‹N°›</a:t>
            </a:fld>
            <a:endParaRPr lang="fr-FR"/>
          </a:p>
        </p:txBody>
      </p:sp>
    </p:spTree>
    <p:extLst>
      <p:ext uri="{BB962C8B-B14F-4D97-AF65-F5344CB8AC3E}">
        <p14:creationId xmlns:p14="http://schemas.microsoft.com/office/powerpoint/2010/main" val="282644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D25A34C-B698-41BD-971B-27AA06F400C6}"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198886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25A34C-B698-41BD-971B-27AA06F400C6}"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88589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25A34C-B698-41BD-971B-27AA06F400C6}"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78963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25A34C-B698-41BD-971B-27AA06F400C6}"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266598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D25A34C-B698-41BD-971B-27AA06F400C6}" type="datetimeFigureOut">
              <a:rPr lang="fr-FR" smtClean="0"/>
              <a:t>08/03/2019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386595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25A34C-B698-41BD-971B-27AA06F400C6}" type="datetimeFigureOut">
              <a:rPr lang="fr-FR" smtClean="0"/>
              <a:t>08/03/2019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187756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25A34C-B698-41BD-971B-27AA06F400C6}" type="datetimeFigureOut">
              <a:rPr lang="fr-FR" smtClean="0"/>
              <a:t>08/03/2019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129792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D25A34C-B698-41BD-971B-27AA06F400C6}" type="datetimeFigureOut">
              <a:rPr lang="fr-FR" smtClean="0"/>
              <a:t>08/03/2019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297261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25A34C-B698-41BD-971B-27AA06F400C6}" type="datetimeFigureOut">
              <a:rPr lang="fr-FR" smtClean="0"/>
              <a:t>08/03/2019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235668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25A34C-B698-41BD-971B-27AA06F400C6}" type="datetimeFigureOut">
              <a:rPr lang="fr-FR" smtClean="0"/>
              <a:t>08/03/2019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149435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25A34C-B698-41BD-971B-27AA06F400C6}" type="datetimeFigureOut">
              <a:rPr lang="fr-FR" smtClean="0"/>
              <a:t>08/03/2019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B9736D-DE65-4D1E-BF5E-84D59F36F2C6}" type="slidenum">
              <a:rPr lang="fr-FR" smtClean="0"/>
              <a:t>‹N°›</a:t>
            </a:fld>
            <a:endParaRPr lang="fr-FR"/>
          </a:p>
        </p:txBody>
      </p:sp>
    </p:spTree>
    <p:extLst>
      <p:ext uri="{BB962C8B-B14F-4D97-AF65-F5344CB8AC3E}">
        <p14:creationId xmlns:p14="http://schemas.microsoft.com/office/powerpoint/2010/main" val="3006459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5A34C-B698-41BD-971B-27AA06F400C6}" type="datetimeFigureOut">
              <a:rPr lang="fr-FR" smtClean="0"/>
              <a:t>08/03/2019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9736D-DE65-4D1E-BF5E-84D59F36F2C6}" type="slidenum">
              <a:rPr lang="fr-FR" smtClean="0"/>
              <a:t>‹N°›</a:t>
            </a:fld>
            <a:endParaRPr lang="fr-FR"/>
          </a:p>
        </p:txBody>
      </p:sp>
    </p:spTree>
    <p:extLst>
      <p:ext uri="{BB962C8B-B14F-4D97-AF65-F5344CB8AC3E}">
        <p14:creationId xmlns:p14="http://schemas.microsoft.com/office/powerpoint/2010/main" val="355858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29600" cy="504056"/>
          </a:xfrm>
        </p:spPr>
        <p:txBody>
          <a:bodyPr>
            <a:normAutofit/>
          </a:bodyPr>
          <a:lstStyle/>
          <a:p>
            <a:r>
              <a:rPr lang="fr-FR" sz="2400" dirty="0" smtClean="0">
                <a:solidFill>
                  <a:srgbClr val="7030A0"/>
                </a:solidFill>
              </a:rPr>
              <a:t>Récapitulatif des délibérations prises le  7 février  2019</a:t>
            </a:r>
            <a:endParaRPr lang="fr-FR" sz="2400" dirty="0">
              <a:solidFill>
                <a:srgbClr val="7030A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97975444"/>
              </p:ext>
            </p:extLst>
          </p:nvPr>
        </p:nvGraphicFramePr>
        <p:xfrm>
          <a:off x="107504" y="620693"/>
          <a:ext cx="8856000" cy="8980242"/>
        </p:xfrm>
        <a:graphic>
          <a:graphicData uri="http://schemas.openxmlformats.org/drawingml/2006/table">
            <a:tbl>
              <a:tblPr firstRow="1" bandRow="1">
                <a:tableStyleId>{5C22544A-7EE6-4342-B048-85BDC9FD1C3A}</a:tableStyleId>
              </a:tblPr>
              <a:tblGrid>
                <a:gridCol w="966109"/>
                <a:gridCol w="7889891"/>
              </a:tblGrid>
              <a:tr h="769965">
                <a:tc>
                  <a:txBody>
                    <a:bodyPr/>
                    <a:lstStyle/>
                    <a:p>
                      <a:r>
                        <a:rPr lang="fr-FR" sz="1600" dirty="0" smtClean="0"/>
                        <a:t>N° d’ordre</a:t>
                      </a:r>
                      <a:endParaRPr lang="fr-FR" sz="1600" dirty="0"/>
                    </a:p>
                  </a:txBody>
                  <a:tcPr>
                    <a:solidFill>
                      <a:srgbClr val="CAD848"/>
                    </a:solidFill>
                  </a:tcPr>
                </a:tc>
                <a:tc>
                  <a:txBody>
                    <a:bodyPr/>
                    <a:lstStyle/>
                    <a:p>
                      <a:pPr algn="ctr"/>
                      <a:r>
                        <a:rPr lang="fr-FR" sz="1600" dirty="0" smtClean="0"/>
                        <a:t>81Nature des</a:t>
                      </a:r>
                      <a:r>
                        <a:rPr lang="fr-FR" sz="1600" baseline="0" dirty="0" smtClean="0"/>
                        <a:t> délibérations</a:t>
                      </a:r>
                      <a:endParaRPr lang="fr-FR" sz="1600" dirty="0"/>
                    </a:p>
                  </a:txBody>
                  <a:tcPr>
                    <a:solidFill>
                      <a:srgbClr val="CAD848"/>
                    </a:solidFill>
                  </a:tcPr>
                </a:tc>
              </a:tr>
              <a:tr h="528798">
                <a:tc>
                  <a:txBody>
                    <a:bodyPr/>
                    <a:lstStyle/>
                    <a:p>
                      <a:r>
                        <a:rPr lang="fr-FR" sz="1600" baseline="0" dirty="0" smtClean="0"/>
                        <a:t>13</a:t>
                      </a:r>
                    </a:p>
                    <a:p>
                      <a:r>
                        <a:rPr lang="fr-FR" sz="1600" baseline="0" dirty="0" smtClean="0"/>
                        <a:t>14</a:t>
                      </a:r>
                    </a:p>
                    <a:p>
                      <a:r>
                        <a:rPr lang="fr-FR" sz="1600" baseline="0" dirty="0" smtClean="0"/>
                        <a:t>15</a:t>
                      </a:r>
                    </a:p>
                    <a:p>
                      <a:r>
                        <a:rPr lang="fr-FR" sz="1600" baseline="0" dirty="0" smtClean="0"/>
                        <a:t>16</a:t>
                      </a:r>
                    </a:p>
                    <a:p>
                      <a:r>
                        <a:rPr lang="fr-FR" sz="1600" baseline="0" dirty="0" smtClean="0"/>
                        <a:t>17</a:t>
                      </a:r>
                    </a:p>
                    <a:p>
                      <a:r>
                        <a:rPr lang="fr-FR" sz="1600" baseline="0" dirty="0" smtClean="0"/>
                        <a:t>18</a:t>
                      </a:r>
                    </a:p>
                    <a:p>
                      <a:r>
                        <a:rPr lang="fr-FR" sz="1600" baseline="0" dirty="0" smtClean="0"/>
                        <a:t>19</a:t>
                      </a:r>
                    </a:p>
                    <a:p>
                      <a:r>
                        <a:rPr lang="fr-FR" sz="1600" baseline="0" dirty="0" smtClean="0"/>
                        <a:t>20</a:t>
                      </a:r>
                    </a:p>
                    <a:p>
                      <a:r>
                        <a:rPr lang="fr-FR" sz="1600" baseline="0" dirty="0" smtClean="0"/>
                        <a:t>21</a:t>
                      </a:r>
                    </a:p>
                    <a:p>
                      <a:endParaRPr lang="fr-FR" sz="1600" baseline="0" dirty="0" smtClean="0"/>
                    </a:p>
                    <a:p>
                      <a:endParaRPr lang="fr-FR" sz="1600" baseline="0" dirty="0" smtClean="0"/>
                    </a:p>
                    <a:p>
                      <a:endParaRPr lang="fr-FR" sz="1600" baseline="0" dirty="0" smtClean="0"/>
                    </a:p>
                    <a:p>
                      <a:endParaRPr lang="fr-FR" sz="1600" baseline="0" dirty="0" smtClean="0"/>
                    </a:p>
                    <a:p>
                      <a:endParaRPr lang="fr-FR" sz="1600" baseline="0" dirty="0" smtClean="0"/>
                    </a:p>
                    <a:p>
                      <a:endParaRPr lang="fr-FR" sz="1600" baseline="0" dirty="0" smtClean="0"/>
                    </a:p>
                  </a:txBody>
                  <a:tcPr>
                    <a:noFill/>
                  </a:tcPr>
                </a:tc>
                <a:tc>
                  <a:txBody>
                    <a:bodyPr/>
                    <a:lstStyle/>
                    <a:p>
                      <a:r>
                        <a:rPr lang="fr-FR" sz="1600" b="0" dirty="0" smtClean="0"/>
                        <a:t>Micro crèche:</a:t>
                      </a:r>
                      <a:r>
                        <a:rPr lang="fr-FR" sz="1600" b="0" baseline="0" dirty="0" smtClean="0"/>
                        <a:t> avenant en moins value  sur le lot menuiserie intérieure</a:t>
                      </a:r>
                    </a:p>
                    <a:p>
                      <a:r>
                        <a:rPr lang="fr-FR" sz="1600" b="0" baseline="0" dirty="0" smtClean="0"/>
                        <a:t>Service des eaux : vote du budget primitif 2019 et tarification de l ‘eau</a:t>
                      </a:r>
                    </a:p>
                    <a:p>
                      <a:r>
                        <a:rPr lang="fr-FR" sz="1600" b="0" baseline="0" dirty="0" smtClean="0"/>
                        <a:t>Équipement intérieur de la micro crèche</a:t>
                      </a:r>
                    </a:p>
                    <a:p>
                      <a:r>
                        <a:rPr lang="fr-FR" sz="1600" b="0" baseline="0" dirty="0" smtClean="0"/>
                        <a:t>Demande de renouvellement du contrat aidé  de Stéphane </a:t>
                      </a:r>
                      <a:r>
                        <a:rPr lang="fr-FR" sz="1600" b="0" baseline="0" dirty="0" err="1" smtClean="0"/>
                        <a:t>Combraque</a:t>
                      </a:r>
                      <a:endParaRPr lang="fr-FR" sz="1600" b="0" baseline="0" dirty="0" smtClean="0"/>
                    </a:p>
                    <a:p>
                      <a:r>
                        <a:rPr lang="fr-FR" sz="1600" b="0" baseline="0" dirty="0" smtClean="0"/>
                        <a:t>Projet éolien d’Edf renouvelables France: accords fonciers et constitution de servitudes</a:t>
                      </a:r>
                    </a:p>
                    <a:p>
                      <a:r>
                        <a:rPr lang="fr-FR" sz="1600" b="0" baseline="0" dirty="0" smtClean="0"/>
                        <a:t>Mis en œuvre du verger communal pédagogique</a:t>
                      </a:r>
                    </a:p>
                    <a:p>
                      <a:r>
                        <a:rPr lang="fr-FR" sz="1600" b="0" baseline="0" dirty="0" smtClean="0"/>
                        <a:t>Réhabilitation du toit de la maternelle : engagement des travaux &amp; missions de contrôle</a:t>
                      </a:r>
                    </a:p>
                    <a:p>
                      <a:r>
                        <a:rPr lang="fr-FR" sz="1600" b="0" baseline="0" dirty="0" smtClean="0"/>
                        <a:t>Achat d’une balayeuse de voirie</a:t>
                      </a:r>
                    </a:p>
                    <a:p>
                      <a:r>
                        <a:rPr lang="fr-FR" sz="1600" b="0" baseline="0" dirty="0" smtClean="0"/>
                        <a:t>Micro crèche: subvention départementale</a:t>
                      </a:r>
                      <a:endParaRPr lang="fr-FR" sz="1600" b="0" dirty="0"/>
                    </a:p>
                  </a:txBody>
                  <a:tcPr>
                    <a:noFill/>
                  </a:tcPr>
                </a:tc>
              </a:tr>
              <a:tr h="478687">
                <a:tc>
                  <a:txBody>
                    <a:bodyPr/>
                    <a:lstStyle/>
                    <a:p>
                      <a:endParaRPr lang="fr-FR" sz="1600" dirty="0"/>
                    </a:p>
                  </a:txBody>
                  <a:tcPr>
                    <a:noFill/>
                  </a:tcPr>
                </a:tc>
                <a:tc>
                  <a:txBody>
                    <a:bodyPr/>
                    <a:lstStyle/>
                    <a:p>
                      <a:endParaRPr lang="fr-FR" sz="1600" b="0" dirty="0"/>
                    </a:p>
                  </a:txBody>
                  <a:tcPr>
                    <a:noFill/>
                  </a:tcPr>
                </a:tc>
              </a:tr>
              <a:tr h="478687">
                <a:tc>
                  <a:txBody>
                    <a:bodyPr/>
                    <a:lstStyle/>
                    <a:p>
                      <a:endParaRPr lang="fr-FR" sz="1600" dirty="0"/>
                    </a:p>
                  </a:txBody>
                  <a:tcPr>
                    <a:noFill/>
                  </a:tcPr>
                </a:tc>
                <a:tc>
                  <a:txBody>
                    <a:bodyPr/>
                    <a:lstStyle/>
                    <a:p>
                      <a:endParaRPr lang="fr-FR" sz="1600" b="0" dirty="0"/>
                    </a:p>
                  </a:txBody>
                  <a:tcPr>
                    <a:noFill/>
                  </a:tcPr>
                </a:tc>
              </a:tr>
              <a:tr h="912266">
                <a:tc>
                  <a:txBody>
                    <a:bodyPr/>
                    <a:lstStyle/>
                    <a:p>
                      <a:endParaRPr lang="fr-FR" sz="1600" dirty="0"/>
                    </a:p>
                  </a:txBody>
                  <a:tcPr>
                    <a:noFill/>
                  </a:tcPr>
                </a:tc>
                <a:tc>
                  <a:txBody>
                    <a:bodyPr/>
                    <a:lstStyle/>
                    <a:p>
                      <a:endParaRPr lang="fr-FR" sz="1600" b="0" dirty="0" smtClean="0"/>
                    </a:p>
                  </a:txBody>
                  <a:tcPr>
                    <a:noFill/>
                  </a:tcPr>
                </a:tc>
              </a:tr>
              <a:tr h="478687">
                <a:tc>
                  <a:txBody>
                    <a:bodyPr/>
                    <a:lstStyle/>
                    <a:p>
                      <a:endParaRPr lang="fr-FR" sz="1600" dirty="0"/>
                    </a:p>
                  </a:txBody>
                  <a:tcPr>
                    <a:noFill/>
                  </a:tcPr>
                </a:tc>
                <a:tc>
                  <a:txBody>
                    <a:bodyPr/>
                    <a:lstStyle/>
                    <a:p>
                      <a:endParaRPr lang="fr-FR" sz="1600" b="0" dirty="0"/>
                    </a:p>
                  </a:txBody>
                  <a:tcPr>
                    <a:noFill/>
                  </a:tcPr>
                </a:tc>
              </a:tr>
              <a:tr h="478687">
                <a:tc>
                  <a:txBody>
                    <a:bodyPr/>
                    <a:lstStyle/>
                    <a:p>
                      <a:endParaRPr lang="fr-FR" sz="1600" dirty="0"/>
                    </a:p>
                  </a:txBody>
                  <a:tcPr>
                    <a:noFill/>
                  </a:tcPr>
                </a:tc>
                <a:tc>
                  <a:txBody>
                    <a:bodyPr/>
                    <a:lstStyle/>
                    <a:p>
                      <a:endParaRPr lang="fr-FR" sz="1600" b="0" dirty="0"/>
                    </a:p>
                  </a:txBody>
                  <a:tcPr>
                    <a:noFill/>
                  </a:tcPr>
                </a:tc>
              </a:tr>
              <a:tr h="478687">
                <a:tc>
                  <a:txBody>
                    <a:bodyPr/>
                    <a:lstStyle/>
                    <a:p>
                      <a:endParaRPr lang="fr-FR" sz="1600"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smtClean="0">
                        <a:ln>
                          <a:noFill/>
                        </a:ln>
                        <a:solidFill>
                          <a:prstClr val="black"/>
                        </a:solidFill>
                        <a:effectLst/>
                        <a:uLnTx/>
                        <a:uFillTx/>
                        <a:latin typeface="+mn-lt"/>
                        <a:ea typeface="+mn-ea"/>
                        <a:cs typeface="+mn-cs"/>
                      </a:endParaRPr>
                    </a:p>
                  </a:txBody>
                  <a:tcPr>
                    <a:noFill/>
                  </a:tcPr>
                </a:tc>
              </a:tr>
              <a:tr h="577768">
                <a:tc>
                  <a:txBody>
                    <a:bodyPr/>
                    <a:lstStyle/>
                    <a:p>
                      <a:endParaRPr lang="fr-FR" sz="1600" dirty="0" smtClean="0"/>
                    </a:p>
                  </a:txBody>
                  <a:tcPr>
                    <a:noFill/>
                  </a:tcPr>
                </a:tc>
                <a:tc>
                  <a:txBody>
                    <a:bodyPr/>
                    <a:lstStyle/>
                    <a:p>
                      <a:endParaRPr lang="fr-FR" sz="1600" dirty="0"/>
                    </a:p>
                  </a:txBody>
                  <a:tcPr>
                    <a:noFill/>
                  </a:tcPr>
                </a:tc>
              </a:tr>
              <a:tr h="577768">
                <a:tc>
                  <a:txBody>
                    <a:bodyPr/>
                    <a:lstStyle/>
                    <a:p>
                      <a:r>
                        <a:rPr lang="fr-FR" sz="1600" dirty="0" smtClean="0"/>
                        <a:t>80</a:t>
                      </a:r>
                      <a:endParaRPr lang="fr-FR" sz="1600" dirty="0"/>
                    </a:p>
                  </a:txBody>
                  <a:tcPr>
                    <a:noFill/>
                  </a:tcPr>
                </a:tc>
                <a:tc>
                  <a:txBody>
                    <a:bodyPr/>
                    <a:lstStyle/>
                    <a:p>
                      <a:endParaRPr lang="fr-FR" sz="1600" dirty="0"/>
                    </a:p>
                  </a:txBody>
                  <a:tcPr>
                    <a:noFill/>
                  </a:tcPr>
                </a:tc>
              </a:tr>
            </a:tbl>
          </a:graphicData>
        </a:graphic>
      </p:graphicFrame>
    </p:spTree>
    <p:extLst>
      <p:ext uri="{BB962C8B-B14F-4D97-AF65-F5344CB8AC3E}">
        <p14:creationId xmlns:p14="http://schemas.microsoft.com/office/powerpoint/2010/main" val="90644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92088"/>
          </a:xfrm>
        </p:spPr>
        <p:txBody>
          <a:bodyPr>
            <a:normAutofit/>
          </a:bodyPr>
          <a:lstStyle/>
          <a:p>
            <a:r>
              <a:rPr lang="fr-FR" sz="3200" dirty="0" smtClean="0">
                <a:solidFill>
                  <a:srgbClr val="00B0F0"/>
                </a:solidFill>
              </a:rPr>
              <a:t>Cession des logements Mon Logis</a:t>
            </a:r>
            <a:endParaRPr lang="fr-FR" sz="3200" dirty="0">
              <a:solidFill>
                <a:srgbClr val="00B0F0"/>
              </a:solidFill>
            </a:endParaRPr>
          </a:p>
        </p:txBody>
      </p:sp>
      <p:sp>
        <p:nvSpPr>
          <p:cNvPr id="3" name="Espace réservé du contenu 2"/>
          <p:cNvSpPr>
            <a:spLocks noGrp="1"/>
          </p:cNvSpPr>
          <p:nvPr>
            <p:ph idx="1"/>
          </p:nvPr>
        </p:nvSpPr>
        <p:spPr>
          <a:xfrm>
            <a:off x="457200" y="764704"/>
            <a:ext cx="8229600" cy="5361459"/>
          </a:xfrm>
        </p:spPr>
        <p:txBody>
          <a:bodyPr/>
          <a:lstStyle/>
          <a:p>
            <a:r>
              <a:rPr lang="fr-FR" dirty="0" smtClean="0"/>
              <a:t>Mon Logis  propose l’ensemble immobilier  comprenant les 5 logements (3 de type 4 et 2 de type 5) et les 2 parcelles AE 231 &amp; 355 pour un montant de 300 000 €</a:t>
            </a:r>
          </a:p>
          <a:p>
            <a:r>
              <a:rPr lang="fr-FR" dirty="0" smtClean="0"/>
              <a:t>Pour mémoire , l’ estimation des domaines était de 403 700 € </a:t>
            </a:r>
          </a:p>
          <a:p>
            <a:endParaRPr lang="fr-FR" dirty="0"/>
          </a:p>
          <a:p>
            <a:r>
              <a:rPr lang="fr-FR" dirty="0" smtClean="0"/>
              <a:t>Décision: </a:t>
            </a:r>
            <a:endParaRPr lang="fr-FR" dirty="0"/>
          </a:p>
        </p:txBody>
      </p:sp>
    </p:spTree>
    <p:extLst>
      <p:ext uri="{BB962C8B-B14F-4D97-AF65-F5344CB8AC3E}">
        <p14:creationId xmlns:p14="http://schemas.microsoft.com/office/powerpoint/2010/main" val="849000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9392"/>
            <a:ext cx="8229600" cy="864096"/>
          </a:xfrm>
        </p:spPr>
        <p:txBody>
          <a:bodyPr>
            <a:normAutofit/>
          </a:bodyPr>
          <a:lstStyle/>
          <a:p>
            <a:r>
              <a:rPr lang="fr-FR" sz="3200" dirty="0" smtClean="0">
                <a:solidFill>
                  <a:srgbClr val="7030A0"/>
                </a:solidFill>
              </a:rPr>
              <a:t>Questions diverses</a:t>
            </a:r>
            <a:endParaRPr lang="fr-FR" sz="3200" dirty="0">
              <a:solidFill>
                <a:srgbClr val="7030A0"/>
              </a:solidFill>
            </a:endParaRPr>
          </a:p>
        </p:txBody>
      </p:sp>
      <p:sp>
        <p:nvSpPr>
          <p:cNvPr id="3" name="Espace réservé du contenu 2"/>
          <p:cNvSpPr>
            <a:spLocks noGrp="1"/>
          </p:cNvSpPr>
          <p:nvPr>
            <p:ph idx="1"/>
          </p:nvPr>
        </p:nvSpPr>
        <p:spPr>
          <a:xfrm>
            <a:off x="323528" y="764704"/>
            <a:ext cx="8229600" cy="5400600"/>
          </a:xfrm>
        </p:spPr>
        <p:txBody>
          <a:bodyPr>
            <a:normAutofit/>
          </a:bodyPr>
          <a:lstStyle/>
          <a:p>
            <a:pPr marL="0" indent="0">
              <a:buNone/>
            </a:pPr>
            <a:r>
              <a:rPr lang="fr-FR" sz="2400" dirty="0" smtClean="0"/>
              <a:t>1 - entretien des gouttières de l’Eglise St Martin : </a:t>
            </a:r>
          </a:p>
          <a:p>
            <a:pPr marL="0" indent="0">
              <a:buNone/>
            </a:pPr>
            <a:r>
              <a:rPr lang="fr-FR" sz="2400" dirty="0" smtClean="0"/>
              <a:t>la Sté BRACQ a réalisé  le nettoyage des gouttières  et chéneaux Pierre signale que les gouttières sont colmatées et qu’il faudra penser à les faire régulièrement</a:t>
            </a:r>
            <a:endParaRPr lang="fr-FR" sz="2400" u="sng" dirty="0" smtClean="0"/>
          </a:p>
          <a:p>
            <a:pPr marL="0" indent="0">
              <a:buNone/>
            </a:pPr>
            <a:r>
              <a:rPr lang="fr-FR" sz="2400" dirty="0" smtClean="0"/>
              <a:t>2- fermeture d’une classe élémentaire à la rentrée </a:t>
            </a:r>
            <a:r>
              <a:rPr lang="fr-FR" sz="2400" smtClean="0"/>
              <a:t>2018-2019 actée </a:t>
            </a:r>
            <a:endParaRPr lang="fr-FR" sz="2400" dirty="0" smtClean="0"/>
          </a:p>
          <a:p>
            <a:pPr marL="0" indent="0">
              <a:buNone/>
            </a:pPr>
            <a:r>
              <a:rPr lang="fr-FR" sz="2400" dirty="0" smtClean="0"/>
              <a:t>3- tourisme :  le comité départemental du tourisme et le </a:t>
            </a:r>
            <a:r>
              <a:rPr lang="fr-FR" sz="2400" dirty="0"/>
              <a:t>D</a:t>
            </a:r>
            <a:r>
              <a:rPr lang="fr-FR" sz="2400" dirty="0" smtClean="0"/>
              <a:t>épartement souhaite  éditer un guide des églises remarquables de l’Aube  et demande aux communes intéressées de se faire connaitre  suivant les critères suivants:  ( architecture  et/ou mobilier remarquables – organisation de visites guidées l’été- obligation d’ouvrir l’Eglise)</a:t>
            </a:r>
          </a:p>
          <a:p>
            <a:pPr marL="0" indent="0">
              <a:buNone/>
            </a:pPr>
            <a:endParaRPr lang="fr-FR" sz="2400" dirty="0" smtClean="0"/>
          </a:p>
        </p:txBody>
      </p:sp>
    </p:spTree>
    <p:extLst>
      <p:ext uri="{BB962C8B-B14F-4D97-AF65-F5344CB8AC3E}">
        <p14:creationId xmlns:p14="http://schemas.microsoft.com/office/powerpoint/2010/main" val="46046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p:spPr>
        <p:txBody>
          <a:bodyPr>
            <a:normAutofit/>
          </a:bodyPr>
          <a:lstStyle/>
          <a:p>
            <a:r>
              <a:rPr lang="fr-FR" sz="2800" dirty="0" smtClean="0"/>
              <a:t>Avancée du PLU</a:t>
            </a:r>
            <a:endParaRPr lang="fr-FR" sz="2800" dirty="0"/>
          </a:p>
        </p:txBody>
      </p:sp>
      <p:sp>
        <p:nvSpPr>
          <p:cNvPr id="3" name="Espace réservé du contenu 2"/>
          <p:cNvSpPr>
            <a:spLocks noGrp="1"/>
          </p:cNvSpPr>
          <p:nvPr>
            <p:ph idx="1"/>
          </p:nvPr>
        </p:nvSpPr>
        <p:spPr>
          <a:xfrm>
            <a:off x="323528" y="836712"/>
            <a:ext cx="8229600" cy="5688632"/>
          </a:xfrm>
        </p:spPr>
        <p:txBody>
          <a:bodyPr>
            <a:normAutofit/>
          </a:bodyPr>
          <a:lstStyle/>
          <a:p>
            <a:r>
              <a:rPr lang="fr-FR" sz="2800" dirty="0" smtClean="0"/>
              <a:t>Le commissaire enquêteur a remis son rapport  </a:t>
            </a:r>
          </a:p>
          <a:p>
            <a:pPr marL="0" indent="0">
              <a:buNone/>
            </a:pPr>
            <a:r>
              <a:rPr lang="fr-FR" sz="2800" dirty="0" smtClean="0"/>
              <a:t> une réunion est prévue le 13 mars  à 15 heures avec le CDHU  (M GODIN) et la DDT  (M NICOLAS) avec les membres  de la commission pour prendre connaissance du rapport </a:t>
            </a:r>
            <a:endParaRPr lang="fr-FR" sz="2800" dirty="0"/>
          </a:p>
        </p:txBody>
      </p:sp>
    </p:spTree>
    <p:extLst>
      <p:ext uri="{BB962C8B-B14F-4D97-AF65-F5344CB8AC3E}">
        <p14:creationId xmlns:p14="http://schemas.microsoft.com/office/powerpoint/2010/main" val="962774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64704"/>
          </a:xfrm>
        </p:spPr>
        <p:txBody>
          <a:bodyPr>
            <a:normAutofit/>
          </a:bodyPr>
          <a:lstStyle/>
          <a:p>
            <a:r>
              <a:rPr lang="fr-FR" sz="3200" dirty="0" smtClean="0">
                <a:solidFill>
                  <a:srgbClr val="00B0F0"/>
                </a:solidFill>
              </a:rPr>
              <a:t>Service</a:t>
            </a:r>
            <a:r>
              <a:rPr lang="fr-FR" dirty="0" smtClean="0">
                <a:solidFill>
                  <a:srgbClr val="00B0F0"/>
                </a:solidFill>
              </a:rPr>
              <a:t> </a:t>
            </a:r>
            <a:r>
              <a:rPr lang="fr-FR" sz="3200" dirty="0" smtClean="0">
                <a:solidFill>
                  <a:srgbClr val="00B0F0"/>
                </a:solidFill>
              </a:rPr>
              <a:t>des eaux : Compte administratif 2018 </a:t>
            </a:r>
            <a:endParaRPr lang="fr-FR" sz="3200" dirty="0">
              <a:solidFill>
                <a:srgbClr val="00B0F0"/>
              </a:solidFill>
            </a:endParaRPr>
          </a:p>
        </p:txBody>
      </p:sp>
      <p:sp>
        <p:nvSpPr>
          <p:cNvPr id="3" name="Espace réservé du contenu 2"/>
          <p:cNvSpPr>
            <a:spLocks noGrp="1"/>
          </p:cNvSpPr>
          <p:nvPr>
            <p:ph idx="1"/>
          </p:nvPr>
        </p:nvSpPr>
        <p:spPr>
          <a:xfrm>
            <a:off x="107504" y="764704"/>
            <a:ext cx="8579296" cy="5976664"/>
          </a:xfrm>
        </p:spPr>
        <p:txBody>
          <a:bodyPr>
            <a:normAutofit/>
          </a:bodyPr>
          <a:lstStyle/>
          <a:p>
            <a:pPr marL="0" indent="0">
              <a:buNone/>
            </a:pPr>
            <a:r>
              <a:rPr lang="fr-FR" sz="2400" dirty="0" smtClean="0"/>
              <a:t>1- approbation du compte administratif  et du compte de gestion du receveur</a:t>
            </a:r>
          </a:p>
          <a:p>
            <a:pPr marL="0" indent="0">
              <a:buNone/>
            </a:pPr>
            <a:r>
              <a:rPr lang="fr-FR" sz="2400" dirty="0" smtClean="0"/>
              <a:t>2- affectation du résultat de fonctionnement –rapport d’activité</a:t>
            </a:r>
          </a:p>
          <a:p>
            <a:pPr marL="0" indent="0">
              <a:buNone/>
            </a:pPr>
            <a:r>
              <a:rPr lang="fr-FR" sz="2400" dirty="0" smtClean="0"/>
              <a:t>Au vu du compte administratif présenté par le 1</a:t>
            </a:r>
            <a:r>
              <a:rPr lang="fr-FR" sz="2400" baseline="30000" dirty="0" smtClean="0"/>
              <a:t>er</a:t>
            </a:r>
            <a:r>
              <a:rPr lang="fr-FR" sz="2400" dirty="0" smtClean="0"/>
              <a:t> adjoint, les résultats sont les suivants et il est proposé d’ affecter le résultat d’exploitation  comme suit: </a:t>
            </a:r>
          </a:p>
          <a:p>
            <a:pPr marL="0" indent="0">
              <a:buNone/>
            </a:pPr>
            <a:r>
              <a:rPr lang="fr-FR" sz="2400" dirty="0" smtClean="0"/>
              <a:t>Affectation en section d’investissement au c/168 : 30 000 € le reste en report à la section de fonctionnement </a:t>
            </a:r>
          </a:p>
          <a:p>
            <a:pPr marL="0" indent="0">
              <a:buNone/>
            </a:pPr>
            <a:endParaRPr lang="fr-FR" sz="2800" dirty="0"/>
          </a:p>
        </p:txBody>
      </p:sp>
      <p:graphicFrame>
        <p:nvGraphicFramePr>
          <p:cNvPr id="4" name="Tableau 3"/>
          <p:cNvGraphicFramePr>
            <a:graphicFrameLocks noGrp="1"/>
          </p:cNvGraphicFramePr>
          <p:nvPr>
            <p:extLst>
              <p:ext uri="{D42A27DB-BD31-4B8C-83A1-F6EECF244321}">
                <p14:modId xmlns:p14="http://schemas.microsoft.com/office/powerpoint/2010/main" val="390088696"/>
              </p:ext>
            </p:extLst>
          </p:nvPr>
        </p:nvGraphicFramePr>
        <p:xfrm>
          <a:off x="683568" y="4149080"/>
          <a:ext cx="7488832" cy="2143423"/>
        </p:xfrm>
        <a:graphic>
          <a:graphicData uri="http://schemas.openxmlformats.org/drawingml/2006/table">
            <a:tbl>
              <a:tblPr/>
              <a:tblGrid>
                <a:gridCol w="2947009"/>
                <a:gridCol w="1400294"/>
                <a:gridCol w="1595117"/>
                <a:gridCol w="1546412"/>
              </a:tblGrid>
              <a:tr h="228653">
                <a:tc rowSpan="2">
                  <a:txBody>
                    <a:bodyPr/>
                    <a:lstStyle/>
                    <a:p>
                      <a:pPr algn="l" fontAlgn="t"/>
                      <a:r>
                        <a:rPr lang="fr-FR" sz="18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a:txBody>
                    <a:bodyPr/>
                    <a:lstStyle/>
                    <a:p>
                      <a:pPr algn="l" rtl="0" fontAlgn="ctr"/>
                      <a:r>
                        <a:rPr lang="fr-FR" sz="1800" b="1" i="0" u="none" strike="noStrike" dirty="0" smtClean="0">
                          <a:solidFill>
                            <a:srgbClr val="FFFFFF"/>
                          </a:solidFill>
                          <a:effectLst/>
                          <a:latin typeface="Calibri"/>
                        </a:rPr>
                        <a:t>excédents antérieurs</a:t>
                      </a:r>
                      <a:endParaRPr lang="fr-FR" sz="1800" b="1" i="0" u="none" strike="noStrike" dirty="0">
                        <a:solidFill>
                          <a:srgbClr val="FFFFFF"/>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l" rtl="0" fontAlgn="ctr"/>
                      <a:r>
                        <a:rPr lang="fr-FR" sz="1800" b="1" i="0" u="none" strike="noStrike" dirty="0" smtClean="0">
                          <a:solidFill>
                            <a:srgbClr val="FFFFFF"/>
                          </a:solidFill>
                          <a:effectLst/>
                          <a:latin typeface="Calibri"/>
                        </a:rPr>
                        <a:t>résultats </a:t>
                      </a:r>
                      <a:endParaRPr lang="fr-FR" sz="1800" b="1" i="0" u="none" strike="noStrike" dirty="0">
                        <a:solidFill>
                          <a:srgbClr val="FFFFFF"/>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rowSpan="2">
                  <a:txBody>
                    <a:bodyPr/>
                    <a:lstStyle/>
                    <a:p>
                      <a:pPr algn="l" rtl="0" fontAlgn="ctr"/>
                      <a:r>
                        <a:rPr lang="fr-FR" sz="1800" b="1" i="0" u="none" strike="noStrike" dirty="0">
                          <a:solidFill>
                            <a:srgbClr val="FFFFFF"/>
                          </a:solidFill>
                          <a:effectLst/>
                          <a:latin typeface="Calibri"/>
                        </a:rPr>
                        <a:t>Résultats au 31/12/2018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613833">
                <a:tc vMerge="1">
                  <a:txBody>
                    <a:bodyPr/>
                    <a:lstStyle/>
                    <a:p>
                      <a:endParaRPr lang="fr-FR"/>
                    </a:p>
                  </a:txBody>
                  <a:tcPr/>
                </a:tc>
                <a:tc vMerge="1">
                  <a:txBody>
                    <a:bodyPr/>
                    <a:lstStyle/>
                    <a:p>
                      <a:endParaRPr lang="fr-FR"/>
                    </a:p>
                  </a:txBody>
                  <a:tcPr/>
                </a:tc>
                <a:tc>
                  <a:txBody>
                    <a:bodyPr/>
                    <a:lstStyle/>
                    <a:p>
                      <a:pPr algn="l" rtl="0" fontAlgn="ctr"/>
                      <a:r>
                        <a:rPr lang="fr-FR" sz="1800" b="1" i="0" u="none" strike="noStrike" dirty="0">
                          <a:solidFill>
                            <a:srgbClr val="FFFFFF"/>
                          </a:solidFill>
                          <a:effectLst/>
                          <a:latin typeface="Calibri"/>
                        </a:rPr>
                        <a:t>De l’exercice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vMerge="1">
                  <a:txBody>
                    <a:bodyPr/>
                    <a:lstStyle/>
                    <a:p>
                      <a:endParaRPr lang="fr-FR"/>
                    </a:p>
                  </a:txBody>
                  <a:tcPr/>
                </a:tc>
              </a:tr>
              <a:tr h="613833">
                <a:tc>
                  <a:txBody>
                    <a:bodyPr/>
                    <a:lstStyle/>
                    <a:p>
                      <a:pPr algn="l" rtl="0" fontAlgn="ctr"/>
                      <a:r>
                        <a:rPr lang="fr-FR" sz="1800" b="0" i="0" u="none" strike="noStrike">
                          <a:solidFill>
                            <a:srgbClr val="000000"/>
                          </a:solidFill>
                          <a:effectLst/>
                          <a:latin typeface="Calibri"/>
                        </a:rPr>
                        <a:t>Section de fonctionnement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rtl="0" fontAlgn="ctr"/>
                      <a:r>
                        <a:rPr lang="fr-FR" sz="1800" b="0" i="0" u="none" strike="noStrike">
                          <a:solidFill>
                            <a:srgbClr val="000000"/>
                          </a:solidFill>
                          <a:effectLst/>
                          <a:latin typeface="Calibri"/>
                        </a:rPr>
                        <a:t>50 000,98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rtl="0" fontAlgn="ctr"/>
                      <a:r>
                        <a:rPr lang="fr-FR" sz="1800" b="0" i="0" u="none" strike="noStrike">
                          <a:solidFill>
                            <a:srgbClr val="000000"/>
                          </a:solidFill>
                          <a:effectLst/>
                          <a:latin typeface="Calibri"/>
                        </a:rPr>
                        <a:t>34 692,42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rtl="0" fontAlgn="ctr"/>
                      <a:r>
                        <a:rPr lang="fr-FR" sz="1800" b="0" i="0" u="none" strike="noStrike" dirty="0">
                          <a:solidFill>
                            <a:srgbClr val="000000"/>
                          </a:solidFill>
                          <a:effectLst/>
                          <a:latin typeface="Calibri"/>
                        </a:rPr>
                        <a:t>84 693,40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631912">
                <a:tc>
                  <a:txBody>
                    <a:bodyPr/>
                    <a:lstStyle/>
                    <a:p>
                      <a:pPr algn="l" rtl="0" fontAlgn="ctr"/>
                      <a:r>
                        <a:rPr lang="fr-FR" sz="1800" b="0" i="0" u="none" strike="noStrike">
                          <a:solidFill>
                            <a:srgbClr val="000000"/>
                          </a:solidFill>
                          <a:effectLst/>
                          <a:latin typeface="Calibri"/>
                        </a:rPr>
                        <a:t>Section d’investissement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rtl="0" fontAlgn="ctr"/>
                      <a:r>
                        <a:rPr lang="fr-FR" sz="1800" b="0" i="0" u="none" strike="noStrike" dirty="0">
                          <a:solidFill>
                            <a:srgbClr val="000000"/>
                          </a:solidFill>
                          <a:effectLst/>
                          <a:latin typeface="Calibri"/>
                        </a:rPr>
                        <a:t>-5 </a:t>
                      </a:r>
                      <a:r>
                        <a:rPr lang="fr-FR" sz="1800" b="0" i="0" u="none" strike="noStrike" dirty="0" smtClean="0">
                          <a:solidFill>
                            <a:srgbClr val="000000"/>
                          </a:solidFill>
                          <a:effectLst/>
                          <a:latin typeface="Calibri"/>
                        </a:rPr>
                        <a:t>891,81</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rtl="0" fontAlgn="ctr"/>
                      <a:r>
                        <a:rPr lang="fr-FR" sz="1800" b="0" i="0" u="none" strike="noStrike">
                          <a:solidFill>
                            <a:srgbClr val="000000"/>
                          </a:solidFill>
                          <a:effectLst/>
                          <a:latin typeface="Calibri"/>
                        </a:rPr>
                        <a:t>113 248,69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rtl="0" fontAlgn="ctr"/>
                      <a:r>
                        <a:rPr lang="fr-FR" sz="1800" b="0" i="0" u="none" strike="noStrike" dirty="0" smtClean="0">
                          <a:solidFill>
                            <a:srgbClr val="000000"/>
                          </a:solidFill>
                          <a:effectLst/>
                          <a:latin typeface="Calibri"/>
                        </a:rPr>
                        <a:t>107 356,88</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2473515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p:spPr>
        <p:txBody>
          <a:bodyPr>
            <a:noAutofit/>
          </a:bodyPr>
          <a:lstStyle/>
          <a:p>
            <a:pPr algn="l"/>
            <a:r>
              <a:rPr lang="fr-FR" sz="2800" dirty="0" smtClean="0">
                <a:solidFill>
                  <a:srgbClr val="00B0F0"/>
                </a:solidFill>
              </a:rPr>
              <a:t>Commune: approbation du  Compte administratif 2018</a:t>
            </a:r>
            <a:endParaRPr lang="fr-FR" sz="2800" dirty="0">
              <a:solidFill>
                <a:srgbClr val="00B0F0"/>
              </a:solidFill>
            </a:endParaRPr>
          </a:p>
        </p:txBody>
      </p:sp>
      <p:sp>
        <p:nvSpPr>
          <p:cNvPr id="3" name="Espace réservé du contenu 2"/>
          <p:cNvSpPr>
            <a:spLocks noGrp="1"/>
          </p:cNvSpPr>
          <p:nvPr>
            <p:ph idx="1"/>
          </p:nvPr>
        </p:nvSpPr>
        <p:spPr>
          <a:xfrm>
            <a:off x="457200" y="692696"/>
            <a:ext cx="8229600" cy="5433467"/>
          </a:xfrm>
        </p:spPr>
        <p:txBody>
          <a:bodyPr/>
          <a:lstStyle/>
          <a:p>
            <a:r>
              <a:rPr lang="fr-FR" dirty="0"/>
              <a:t> </a:t>
            </a:r>
            <a:r>
              <a:rPr lang="fr-FR" dirty="0" smtClean="0"/>
              <a:t>approbation du compte de gestion du receveur</a:t>
            </a:r>
          </a:p>
          <a:p>
            <a:r>
              <a:rPr lang="fr-FR" dirty="0" smtClean="0"/>
              <a:t>Approbation du CA et affectation du résultat de fonctionnement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667975059"/>
              </p:ext>
            </p:extLst>
          </p:nvPr>
        </p:nvGraphicFramePr>
        <p:xfrm>
          <a:off x="251520" y="2996952"/>
          <a:ext cx="8712968" cy="2095540"/>
        </p:xfrm>
        <a:graphic>
          <a:graphicData uri="http://schemas.openxmlformats.org/drawingml/2006/table">
            <a:tbl>
              <a:tblPr/>
              <a:tblGrid>
                <a:gridCol w="1584176"/>
                <a:gridCol w="1440160"/>
                <a:gridCol w="1296144"/>
                <a:gridCol w="1224136"/>
                <a:gridCol w="1440160"/>
                <a:gridCol w="1728192"/>
              </a:tblGrid>
              <a:tr h="276536">
                <a:tc rowSpan="2">
                  <a:txBody>
                    <a:bodyPr/>
                    <a:lstStyle/>
                    <a:p>
                      <a:pPr algn="l" fontAlgn="t"/>
                      <a:r>
                        <a:rPr lang="fr-FR" sz="18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a:txBody>
                    <a:bodyPr/>
                    <a:lstStyle/>
                    <a:p>
                      <a:pPr algn="l" rtl="0" fontAlgn="ctr"/>
                      <a:r>
                        <a:rPr lang="fr-FR" sz="1800" b="1" i="0" u="none" strike="noStrike" dirty="0" smtClean="0">
                          <a:solidFill>
                            <a:srgbClr val="FFFFFF"/>
                          </a:solidFill>
                          <a:effectLst/>
                          <a:latin typeface="Calibri"/>
                        </a:rPr>
                        <a:t>résultats antérieurs</a:t>
                      </a:r>
                      <a:endParaRPr lang="fr-FR" sz="1800" b="1" i="0" u="none" strike="noStrike" dirty="0">
                        <a:solidFill>
                          <a:srgbClr val="FFFFFF"/>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l" rtl="0" fontAlgn="ctr"/>
                      <a:r>
                        <a:rPr lang="fr-FR" sz="1800" b="1" i="0" u="none" strike="noStrike" dirty="0" smtClean="0">
                          <a:solidFill>
                            <a:srgbClr val="FFFFFF"/>
                          </a:solidFill>
                          <a:effectLst/>
                          <a:latin typeface="Calibri"/>
                        </a:rPr>
                        <a:t>résultats </a:t>
                      </a:r>
                      <a:endParaRPr lang="fr-FR" sz="1800" b="1" i="0" u="none" strike="noStrike" dirty="0">
                        <a:solidFill>
                          <a:srgbClr val="FFFFFF"/>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rtl="0" fontAlgn="ctr"/>
                      <a:endParaRPr lang="fr-FR" sz="1800" b="1" i="0" u="none" strike="noStrike" dirty="0">
                        <a:solidFill>
                          <a:srgbClr val="FFFFFF"/>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rowSpan="2">
                  <a:txBody>
                    <a:bodyPr/>
                    <a:lstStyle/>
                    <a:p>
                      <a:pPr algn="l" rtl="0" fontAlgn="ctr"/>
                      <a:r>
                        <a:rPr lang="fr-FR" sz="1800" b="1" i="0" u="none" strike="noStrike" dirty="0" smtClean="0">
                          <a:solidFill>
                            <a:srgbClr val="FFFFFF"/>
                          </a:solidFill>
                          <a:effectLst/>
                          <a:latin typeface="Calibri"/>
                        </a:rPr>
                        <a:t>Restes à réaliser </a:t>
                      </a:r>
                      <a:endParaRPr lang="fr-FR" sz="1800" b="1" i="0" u="none" strike="noStrike" dirty="0">
                        <a:solidFill>
                          <a:srgbClr val="FFFFFF"/>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a:txBody>
                    <a:bodyPr/>
                    <a:lstStyle/>
                    <a:p>
                      <a:pPr algn="l" rtl="0" fontAlgn="ctr"/>
                      <a:endParaRPr lang="fr-FR" sz="1800" b="1" i="0" u="none" strike="noStrike" dirty="0">
                        <a:solidFill>
                          <a:srgbClr val="FFFFFF"/>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598027">
                <a:tc vMerge="1">
                  <a:txBody>
                    <a:bodyPr/>
                    <a:lstStyle/>
                    <a:p>
                      <a:endParaRPr lang="fr-FR"/>
                    </a:p>
                  </a:txBody>
                  <a:tcPr/>
                </a:tc>
                <a:tc vMerge="1">
                  <a:txBody>
                    <a:bodyPr/>
                    <a:lstStyle/>
                    <a:p>
                      <a:endParaRPr lang="fr-FR"/>
                    </a:p>
                  </a:txBody>
                  <a:tcPr/>
                </a:tc>
                <a:tc>
                  <a:txBody>
                    <a:bodyPr/>
                    <a:lstStyle/>
                    <a:p>
                      <a:pPr algn="l" rtl="0" fontAlgn="ctr"/>
                      <a:r>
                        <a:rPr lang="fr-FR" sz="1800" b="1" i="0" u="none" strike="noStrike" dirty="0">
                          <a:solidFill>
                            <a:srgbClr val="FFFFFF"/>
                          </a:solidFill>
                          <a:effectLst/>
                          <a:latin typeface="Calibri"/>
                        </a:rPr>
                        <a:t>De l’exercice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rtl="0" fontAlgn="ctr"/>
                      <a:r>
                        <a:rPr lang="fr-FR" sz="1800" b="1" i="0" u="none" strike="noStrike" dirty="0">
                          <a:solidFill>
                            <a:srgbClr val="FFFFFF"/>
                          </a:solidFill>
                          <a:effectLst/>
                          <a:latin typeface="Calibri"/>
                        </a:rPr>
                        <a:t>Résultats au 31/12/2018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vMerge="1">
                  <a:txBody>
                    <a:bodyPr/>
                    <a:lstStyle/>
                    <a:p>
                      <a:endParaRPr lang="fr-FR"/>
                    </a:p>
                  </a:txBody>
                  <a:tcPr/>
                </a:tc>
                <a:tc vMerge="1">
                  <a:txBody>
                    <a:bodyPr/>
                    <a:lstStyle/>
                    <a:p>
                      <a:endParaRPr lang="fr-FR"/>
                    </a:p>
                  </a:txBody>
                  <a:tcPr/>
                </a:tc>
              </a:tr>
              <a:tr h="598027">
                <a:tc>
                  <a:txBody>
                    <a:bodyPr/>
                    <a:lstStyle/>
                    <a:p>
                      <a:pPr algn="l" rtl="0" fontAlgn="ctr"/>
                      <a:r>
                        <a:rPr lang="fr-FR" sz="1800" b="0" i="0" u="none" strike="noStrike" dirty="0">
                          <a:solidFill>
                            <a:srgbClr val="000000"/>
                          </a:solidFill>
                          <a:effectLst/>
                          <a:latin typeface="Calibri"/>
                        </a:rPr>
                        <a:t>Section de fonctionnement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fr-FR" sz="1800" b="0" i="0" u="none" strike="noStrike" dirty="0" smtClean="0">
                          <a:solidFill>
                            <a:srgbClr val="000000"/>
                          </a:solidFill>
                          <a:effectLst/>
                          <a:latin typeface="Calibri"/>
                        </a:rPr>
                        <a:t>1 497 837,16</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fr-FR" sz="1800" b="0" i="0" u="none" strike="noStrike" dirty="0" smtClean="0">
                          <a:solidFill>
                            <a:srgbClr val="000000"/>
                          </a:solidFill>
                          <a:effectLst/>
                          <a:latin typeface="Calibri"/>
                        </a:rPr>
                        <a:t>282 253,08</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fr-FR" sz="1800" b="0" i="0" u="none" strike="noStrike" dirty="0" smtClean="0">
                          <a:solidFill>
                            <a:srgbClr val="000000"/>
                          </a:solidFill>
                          <a:effectLst/>
                          <a:latin typeface="Calibri"/>
                        </a:rPr>
                        <a:t>1780090,24</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fr-FR" sz="1800" b="0" i="0" u="none" strike="noStrike" dirty="0" smtClean="0">
                          <a:solidFill>
                            <a:srgbClr val="000000"/>
                          </a:solidFill>
                          <a:effectLst/>
                          <a:latin typeface="Calibri"/>
                        </a:rPr>
                        <a:t>1780090,24</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615641">
                <a:tc>
                  <a:txBody>
                    <a:bodyPr/>
                    <a:lstStyle/>
                    <a:p>
                      <a:pPr algn="l" rtl="0" fontAlgn="ctr"/>
                      <a:r>
                        <a:rPr lang="fr-FR" sz="1800" b="0" i="0" u="none" strike="noStrike">
                          <a:solidFill>
                            <a:srgbClr val="000000"/>
                          </a:solidFill>
                          <a:effectLst/>
                          <a:latin typeface="Calibri"/>
                        </a:rPr>
                        <a:t>Section d’investissement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fr-FR" sz="1800" b="0" i="0" u="none" strike="noStrike" dirty="0" smtClean="0">
                          <a:solidFill>
                            <a:srgbClr val="000000"/>
                          </a:solidFill>
                          <a:effectLst/>
                          <a:latin typeface="Calibri"/>
                        </a:rPr>
                        <a:t>556 726,78</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fr-FR" sz="1800" b="0" i="0" u="none" strike="noStrike" dirty="0" smtClean="0">
                          <a:solidFill>
                            <a:srgbClr val="000000"/>
                          </a:solidFill>
                          <a:effectLst/>
                          <a:latin typeface="Calibri"/>
                        </a:rPr>
                        <a:t>129 029,53</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srgbClr val="000000"/>
                          </a:solidFill>
                          <a:effectLst/>
                          <a:uLnTx/>
                          <a:uFillTx/>
                          <a:latin typeface="+mn-lt"/>
                          <a:ea typeface="+mn-ea"/>
                          <a:cs typeface="+mn-cs"/>
                        </a:rPr>
                        <a:t>685756,31</a:t>
                      </a:r>
                    </a:p>
                    <a:p>
                      <a:pPr algn="l" rtl="0" fontAlgn="ct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fr-FR" sz="1800" b="0" i="0" u="none" strike="noStrike" dirty="0" smtClean="0">
                          <a:solidFill>
                            <a:srgbClr val="000000"/>
                          </a:solidFill>
                          <a:effectLst/>
                          <a:latin typeface="Calibri"/>
                        </a:rPr>
                        <a:t>-675 470</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fr-FR" sz="1800" b="0" i="0" u="none" strike="noStrike" dirty="0" smtClean="0">
                          <a:solidFill>
                            <a:srgbClr val="000000"/>
                          </a:solidFill>
                          <a:effectLst/>
                          <a:latin typeface="Calibri"/>
                        </a:rPr>
                        <a:t>10286,31</a:t>
                      </a:r>
                      <a:endParaRPr lang="fr-FR"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40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64704"/>
          </a:xfrm>
        </p:spPr>
        <p:txBody>
          <a:bodyPr>
            <a:normAutofit/>
          </a:bodyPr>
          <a:lstStyle/>
          <a:p>
            <a:r>
              <a:rPr lang="fr-FR" sz="3200" dirty="0" smtClean="0">
                <a:solidFill>
                  <a:srgbClr val="FF0000"/>
                </a:solidFill>
              </a:rPr>
              <a:t>Construction de la micro crèche : avenants </a:t>
            </a:r>
            <a:endParaRPr lang="fr-FR" sz="3200" dirty="0">
              <a:solidFill>
                <a:srgbClr val="FF0000"/>
              </a:solidFill>
            </a:endParaRPr>
          </a:p>
        </p:txBody>
      </p:sp>
      <p:sp>
        <p:nvSpPr>
          <p:cNvPr id="3" name="Espace réservé du contenu 2"/>
          <p:cNvSpPr>
            <a:spLocks noGrp="1"/>
          </p:cNvSpPr>
          <p:nvPr>
            <p:ph idx="1"/>
          </p:nvPr>
        </p:nvSpPr>
        <p:spPr>
          <a:xfrm>
            <a:off x="457200" y="836712"/>
            <a:ext cx="8229600" cy="5289451"/>
          </a:xfrm>
        </p:spPr>
        <p:txBody>
          <a:bodyPr/>
          <a:lstStyle/>
          <a:p>
            <a:pPr marL="0" indent="0">
              <a:buNone/>
            </a:pPr>
            <a:r>
              <a:rPr lang="fr-FR" dirty="0" smtClean="0"/>
              <a:t>En vue du bon fonctionnement de la pompe à chaleur, la pression d’eau nécessaire est de 3 bars .Or, a ce jour, elle n’est que de 1,5 b; il convient donc d’installer un surpresseur  dont la fourniture et pose  s’élève à 914 € </a:t>
            </a:r>
            <a:r>
              <a:rPr lang="fr-FR" dirty="0" err="1" smtClean="0"/>
              <a:t>ht</a:t>
            </a:r>
            <a:r>
              <a:rPr lang="fr-FR" dirty="0" smtClean="0"/>
              <a:t> </a:t>
            </a:r>
          </a:p>
          <a:p>
            <a:pPr marL="0" indent="0">
              <a:buNone/>
            </a:pPr>
            <a:r>
              <a:rPr lang="fr-FR" dirty="0" smtClean="0"/>
              <a:t>Il convient de passer un avenant en plus value avec la Sarl PEYTHIEU pour le lot 9 plomberie</a:t>
            </a:r>
          </a:p>
          <a:p>
            <a:pPr marL="0" indent="0">
              <a:buNone/>
            </a:pPr>
            <a:endParaRPr lang="fr-FR" dirty="0"/>
          </a:p>
          <a:p>
            <a:pPr marL="0" indent="0">
              <a:buNone/>
            </a:pPr>
            <a:r>
              <a:rPr lang="fr-FR" dirty="0" smtClean="0"/>
              <a:t>décision</a:t>
            </a:r>
            <a:endParaRPr lang="fr-FR" dirty="0"/>
          </a:p>
        </p:txBody>
      </p:sp>
    </p:spTree>
    <p:extLst>
      <p:ext uri="{BB962C8B-B14F-4D97-AF65-F5344CB8AC3E}">
        <p14:creationId xmlns:p14="http://schemas.microsoft.com/office/powerpoint/2010/main" val="370343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936104"/>
          </a:xfrm>
        </p:spPr>
        <p:txBody>
          <a:bodyPr>
            <a:normAutofit fontScale="90000"/>
          </a:bodyPr>
          <a:lstStyle/>
          <a:p>
            <a:r>
              <a:rPr lang="fr-FR" sz="2800" dirty="0" smtClean="0">
                <a:solidFill>
                  <a:srgbClr val="00B0F0"/>
                </a:solidFill>
              </a:rPr>
              <a:t>Equipement de la micro </a:t>
            </a:r>
            <a:r>
              <a:rPr lang="fr-FR" sz="2800" dirty="0" smtClean="0">
                <a:solidFill>
                  <a:srgbClr val="00B0F0"/>
                </a:solidFill>
              </a:rPr>
              <a:t>crèche- validation du </a:t>
            </a:r>
            <a:r>
              <a:rPr lang="fr-FR" sz="2800" dirty="0" err="1" smtClean="0">
                <a:solidFill>
                  <a:srgbClr val="00B0F0"/>
                </a:solidFill>
              </a:rPr>
              <a:t>réglemnt</a:t>
            </a:r>
            <a:r>
              <a:rPr lang="fr-FR" sz="2800" dirty="0" smtClean="0">
                <a:solidFill>
                  <a:srgbClr val="00B0F0"/>
                </a:solidFill>
              </a:rPr>
              <a:t> de fonctionnement</a:t>
            </a:r>
            <a:endParaRPr lang="fr-FR" sz="2800" dirty="0">
              <a:solidFill>
                <a:srgbClr val="00B0F0"/>
              </a:solidFill>
            </a:endParaRPr>
          </a:p>
        </p:txBody>
      </p:sp>
      <p:sp>
        <p:nvSpPr>
          <p:cNvPr id="3" name="Espace réservé du contenu 2"/>
          <p:cNvSpPr>
            <a:spLocks noGrp="1"/>
          </p:cNvSpPr>
          <p:nvPr>
            <p:ph idx="1"/>
          </p:nvPr>
        </p:nvSpPr>
        <p:spPr>
          <a:xfrm>
            <a:off x="457200" y="836712"/>
            <a:ext cx="8229600" cy="5289451"/>
          </a:xfrm>
        </p:spPr>
        <p:txBody>
          <a:bodyPr>
            <a:normAutofit fontScale="85000" lnSpcReduction="10000"/>
          </a:bodyPr>
          <a:lstStyle/>
          <a:p>
            <a:pPr marL="0" indent="0">
              <a:buNone/>
            </a:pPr>
            <a:r>
              <a:rPr lang="fr-FR" dirty="0" smtClean="0"/>
              <a:t>1- Pour  </a:t>
            </a:r>
            <a:r>
              <a:rPr lang="fr-FR" dirty="0" smtClean="0"/>
              <a:t>l’équipement du bureau de la directrice ( bureau fauteuil chaises armoires) le local personnel ( table chaises) le local rangement  (étagère de stockage  aspirateur ) l’accueil (panneau d’information ) le devis établi par </a:t>
            </a:r>
            <a:r>
              <a:rPr lang="fr-FR" dirty="0" err="1" smtClean="0"/>
              <a:t>Manutan</a:t>
            </a:r>
            <a:r>
              <a:rPr lang="fr-FR" dirty="0" smtClean="0"/>
              <a:t> s’élève à 2576,16  </a:t>
            </a:r>
            <a:r>
              <a:rPr lang="fr-FR" dirty="0" err="1" smtClean="0"/>
              <a:t>ht</a:t>
            </a:r>
            <a:r>
              <a:rPr lang="fr-FR" dirty="0" smtClean="0"/>
              <a:t> 3091,40  ttc</a:t>
            </a:r>
          </a:p>
          <a:p>
            <a:pPr marL="0" indent="0">
              <a:buNone/>
            </a:pPr>
            <a:r>
              <a:rPr lang="fr-FR" dirty="0"/>
              <a:t> </a:t>
            </a:r>
            <a:r>
              <a:rPr lang="fr-FR" dirty="0" smtClean="0"/>
              <a:t>décision</a:t>
            </a:r>
            <a:r>
              <a:rPr lang="fr-FR" dirty="0" smtClean="0"/>
              <a:t>: </a:t>
            </a:r>
            <a:endParaRPr lang="fr-FR" dirty="0" smtClean="0"/>
          </a:p>
          <a:p>
            <a:pPr marL="0" indent="0">
              <a:buNone/>
            </a:pPr>
            <a:r>
              <a:rPr lang="fr-FR" dirty="0" smtClean="0"/>
              <a:t>2- en vue de déposer le dossier d’autorisation d’ouverture auprès du Président du Département, il convient que le conseil municipal valide le règlement de fonctionnement de la micro crèche qui définit les modalités  d’inscription , </a:t>
            </a:r>
            <a:r>
              <a:rPr lang="fr-FR" smtClean="0"/>
              <a:t>les prestations proposées </a:t>
            </a:r>
            <a:r>
              <a:rPr lang="fr-FR" dirty="0" smtClean="0"/>
              <a:t>et la participation financière </a:t>
            </a:r>
            <a:r>
              <a:rPr lang="fr-FR" smtClean="0"/>
              <a:t>des familles</a:t>
            </a:r>
            <a:endParaRPr lang="fr-FR" dirty="0"/>
          </a:p>
        </p:txBody>
      </p:sp>
    </p:spTree>
    <p:extLst>
      <p:ext uri="{BB962C8B-B14F-4D97-AF65-F5344CB8AC3E}">
        <p14:creationId xmlns:p14="http://schemas.microsoft.com/office/powerpoint/2010/main" val="3227732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36104"/>
          </a:xfrm>
        </p:spPr>
        <p:txBody>
          <a:bodyPr>
            <a:normAutofit/>
          </a:bodyPr>
          <a:lstStyle/>
          <a:p>
            <a:r>
              <a:rPr lang="fr-FR" sz="2800" dirty="0" smtClean="0">
                <a:solidFill>
                  <a:srgbClr val="00B0F0"/>
                </a:solidFill>
              </a:rPr>
              <a:t>Acquisition de la gendarmerie</a:t>
            </a:r>
            <a:endParaRPr lang="fr-FR" sz="2800" dirty="0">
              <a:solidFill>
                <a:srgbClr val="00B0F0"/>
              </a:solidFill>
            </a:endParaRPr>
          </a:p>
        </p:txBody>
      </p:sp>
      <p:sp>
        <p:nvSpPr>
          <p:cNvPr id="3" name="Espace réservé du contenu 2"/>
          <p:cNvSpPr>
            <a:spLocks noGrp="1"/>
          </p:cNvSpPr>
          <p:nvPr>
            <p:ph idx="1"/>
          </p:nvPr>
        </p:nvSpPr>
        <p:spPr>
          <a:xfrm>
            <a:off x="457200" y="1052736"/>
            <a:ext cx="8229600" cy="5073427"/>
          </a:xfrm>
        </p:spPr>
        <p:txBody>
          <a:bodyPr>
            <a:normAutofit/>
          </a:bodyPr>
          <a:lstStyle/>
          <a:p>
            <a:pPr marL="0" indent="0">
              <a:buNone/>
            </a:pPr>
            <a:r>
              <a:rPr lang="fr-FR" sz="2800" dirty="0" smtClean="0"/>
              <a:t>Par courrier du 18 janvier 2019, le Département a donné son accord pour une vente au prix de 230 000 euros frais notariés en sus</a:t>
            </a:r>
          </a:p>
          <a:p>
            <a:pPr marL="0" indent="0">
              <a:buNone/>
            </a:pPr>
            <a:endParaRPr lang="fr-FR" sz="2800" dirty="0"/>
          </a:p>
          <a:p>
            <a:pPr marL="0" indent="0">
              <a:buNone/>
            </a:pPr>
            <a:r>
              <a:rPr lang="fr-FR" sz="2800" dirty="0" smtClean="0"/>
              <a:t>Décision: </a:t>
            </a:r>
          </a:p>
        </p:txBody>
      </p:sp>
    </p:spTree>
    <p:extLst>
      <p:ext uri="{BB962C8B-B14F-4D97-AF65-F5344CB8AC3E}">
        <p14:creationId xmlns:p14="http://schemas.microsoft.com/office/powerpoint/2010/main" val="4411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720080"/>
          </a:xfrm>
        </p:spPr>
        <p:txBody>
          <a:bodyPr>
            <a:normAutofit fontScale="90000"/>
          </a:bodyPr>
          <a:lstStyle/>
          <a:p>
            <a:r>
              <a:rPr lang="fr-FR" sz="3200" dirty="0" smtClean="0">
                <a:solidFill>
                  <a:srgbClr val="00B0F0"/>
                </a:solidFill>
              </a:rPr>
              <a:t>Projet d’équipement d’une salle de téléconsultation</a:t>
            </a:r>
            <a:endParaRPr lang="fr-FR" sz="3200" dirty="0">
              <a:solidFill>
                <a:srgbClr val="00B0F0"/>
              </a:solidFill>
            </a:endParaRPr>
          </a:p>
        </p:txBody>
      </p:sp>
      <p:sp>
        <p:nvSpPr>
          <p:cNvPr id="3" name="Espace réservé du contenu 2"/>
          <p:cNvSpPr>
            <a:spLocks noGrp="1"/>
          </p:cNvSpPr>
          <p:nvPr>
            <p:ph idx="1"/>
          </p:nvPr>
        </p:nvSpPr>
        <p:spPr>
          <a:xfrm>
            <a:off x="457200" y="836712"/>
            <a:ext cx="8229600" cy="5289451"/>
          </a:xfrm>
        </p:spPr>
        <p:txBody>
          <a:bodyPr>
            <a:normAutofit/>
          </a:bodyPr>
          <a:lstStyle/>
          <a:p>
            <a:r>
              <a:rPr lang="fr-FR" sz="2400" dirty="0" smtClean="0"/>
              <a:t>Le dossier de candidature doit être déposé avant le 22 février 2019</a:t>
            </a:r>
          </a:p>
          <a:p>
            <a:r>
              <a:rPr lang="fr-FR" sz="2400" dirty="0" smtClean="0"/>
              <a:t>La commission paritaire régionale  de la sécurité sociale et l’ARS feront une présélection  dans la 2</a:t>
            </a:r>
            <a:r>
              <a:rPr lang="fr-FR" sz="2400" baseline="30000" dirty="0" smtClean="0"/>
              <a:t>ème</a:t>
            </a:r>
            <a:r>
              <a:rPr lang="fr-FR" sz="2400" dirty="0" smtClean="0"/>
              <a:t> quinzaine de mars pour une mise en service début 2020</a:t>
            </a:r>
          </a:p>
        </p:txBody>
      </p:sp>
    </p:spTree>
    <p:extLst>
      <p:ext uri="{BB962C8B-B14F-4D97-AF65-F5344CB8AC3E}">
        <p14:creationId xmlns:p14="http://schemas.microsoft.com/office/powerpoint/2010/main" val="1665360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864096"/>
          </a:xfrm>
        </p:spPr>
        <p:txBody>
          <a:bodyPr>
            <a:normAutofit/>
          </a:bodyPr>
          <a:lstStyle/>
          <a:p>
            <a:r>
              <a:rPr lang="fr-FR" sz="3200" dirty="0" smtClean="0">
                <a:solidFill>
                  <a:srgbClr val="00B0F0"/>
                </a:solidFill>
              </a:rPr>
              <a:t>Réhabilitation de la toiture de l’école maternelle </a:t>
            </a:r>
            <a:endParaRPr lang="fr-FR" sz="3200" dirty="0">
              <a:solidFill>
                <a:srgbClr val="00B0F0"/>
              </a:solidFill>
            </a:endParaRPr>
          </a:p>
        </p:txBody>
      </p:sp>
      <p:sp>
        <p:nvSpPr>
          <p:cNvPr id="3" name="Espace réservé du contenu 2"/>
          <p:cNvSpPr>
            <a:spLocks noGrp="1"/>
          </p:cNvSpPr>
          <p:nvPr>
            <p:ph idx="1"/>
          </p:nvPr>
        </p:nvSpPr>
        <p:spPr>
          <a:xfrm>
            <a:off x="457200" y="836712"/>
            <a:ext cx="8229600" cy="5289451"/>
          </a:xfrm>
        </p:spPr>
        <p:txBody>
          <a:bodyPr>
            <a:normAutofit/>
          </a:bodyPr>
          <a:lstStyle/>
          <a:p>
            <a:pPr marL="0" indent="0">
              <a:buNone/>
            </a:pPr>
            <a:r>
              <a:rPr lang="fr-FR" dirty="0" smtClean="0"/>
              <a:t> </a:t>
            </a:r>
            <a:r>
              <a:rPr lang="fr-FR" sz="2800" dirty="0" smtClean="0"/>
              <a:t>une consultation a été lancée  auprès des bureaux spécialisés; la mission SPS n’est pas à prendre de suite tant que les lots charpente et couverture ne sont pas attribués  car si les lots sont donnés au même titulaire, la mission SPS n’est pas obligatoire</a:t>
            </a:r>
          </a:p>
          <a:p>
            <a:pPr marL="0" indent="0">
              <a:buNone/>
            </a:pPr>
            <a:endParaRPr lang="fr-FR" dirty="0" smtClean="0"/>
          </a:p>
          <a:p>
            <a:pPr marL="0" indent="0">
              <a:buNone/>
            </a:pPr>
            <a:r>
              <a:rPr lang="fr-FR" dirty="0" smtClean="0"/>
              <a:t> </a:t>
            </a: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138502876"/>
              </p:ext>
            </p:extLst>
          </p:nvPr>
        </p:nvGraphicFramePr>
        <p:xfrm>
          <a:off x="395536" y="3284984"/>
          <a:ext cx="8424936" cy="2880319"/>
        </p:xfrm>
        <a:graphic>
          <a:graphicData uri="http://schemas.openxmlformats.org/drawingml/2006/table">
            <a:tbl>
              <a:tblPr firstRow="1" bandRow="1">
                <a:tableStyleId>{5C22544A-7EE6-4342-B048-85BDC9FD1C3A}</a:tableStyleId>
              </a:tblPr>
              <a:tblGrid>
                <a:gridCol w="1492773"/>
                <a:gridCol w="2089881"/>
                <a:gridCol w="1890846"/>
                <a:gridCol w="2951436"/>
              </a:tblGrid>
              <a:tr h="658083">
                <a:tc>
                  <a:txBody>
                    <a:bodyPr/>
                    <a:lstStyle/>
                    <a:p>
                      <a:endParaRPr lang="fr-FR" sz="1800" dirty="0"/>
                    </a:p>
                  </a:txBody>
                  <a:tcPr/>
                </a:tc>
                <a:tc>
                  <a:txBody>
                    <a:bodyPr/>
                    <a:lstStyle/>
                    <a:p>
                      <a:pPr algn="ctr"/>
                      <a:r>
                        <a:rPr lang="fr-FR" sz="1800" dirty="0" smtClean="0"/>
                        <a:t>Contrôle</a:t>
                      </a:r>
                      <a:r>
                        <a:rPr lang="fr-FR" sz="1800" baseline="0" dirty="0" smtClean="0"/>
                        <a:t> technique</a:t>
                      </a:r>
                      <a:endParaRPr lang="fr-FR" sz="1800" dirty="0"/>
                    </a:p>
                  </a:txBody>
                  <a:tcPr/>
                </a:tc>
                <a:tc>
                  <a:txBody>
                    <a:bodyPr/>
                    <a:lstStyle/>
                    <a:p>
                      <a:pPr algn="ctr"/>
                      <a:r>
                        <a:rPr lang="fr-FR" sz="1800" dirty="0" smtClean="0"/>
                        <a:t>Mission SPS</a:t>
                      </a:r>
                      <a:endParaRPr lang="fr-FR" sz="1800" dirty="0"/>
                    </a:p>
                  </a:txBody>
                  <a:tcPr/>
                </a:tc>
                <a:tc>
                  <a:txBody>
                    <a:bodyPr/>
                    <a:lstStyle/>
                    <a:p>
                      <a:pPr algn="ctr"/>
                      <a:r>
                        <a:rPr lang="fr-FR" sz="1800" dirty="0" smtClean="0"/>
                        <a:t>total</a:t>
                      </a:r>
                      <a:endParaRPr lang="fr-FR" sz="1800" dirty="0"/>
                    </a:p>
                  </a:txBody>
                  <a:tcPr/>
                </a:tc>
              </a:tr>
              <a:tr h="442059">
                <a:tc>
                  <a:txBody>
                    <a:bodyPr/>
                    <a:lstStyle/>
                    <a:p>
                      <a:r>
                        <a:rPr lang="fr-FR" sz="1800" dirty="0" smtClean="0"/>
                        <a:t>SOCOTEC</a:t>
                      </a:r>
                      <a:endParaRPr lang="fr-FR" sz="1800" dirty="0"/>
                    </a:p>
                  </a:txBody>
                  <a:tcPr/>
                </a:tc>
                <a:tc>
                  <a:txBody>
                    <a:bodyPr/>
                    <a:lstStyle/>
                    <a:p>
                      <a:pPr algn="ctr"/>
                      <a:r>
                        <a:rPr lang="fr-FR" sz="1800" dirty="0" smtClean="0"/>
                        <a:t>1.320 € HT</a:t>
                      </a:r>
                    </a:p>
                  </a:txBody>
                  <a:tcPr/>
                </a:tc>
                <a:tc>
                  <a:txBody>
                    <a:bodyPr/>
                    <a:lstStyle/>
                    <a:p>
                      <a:pPr algn="ctr"/>
                      <a:r>
                        <a:rPr lang="fr-FR" sz="1800" dirty="0" smtClean="0"/>
                        <a:t>800 €</a:t>
                      </a:r>
                      <a:r>
                        <a:rPr lang="fr-FR" sz="1800" baseline="0" dirty="0" smtClean="0"/>
                        <a:t> HT</a:t>
                      </a:r>
                      <a:endParaRPr lang="fr-FR" sz="1800" dirty="0"/>
                    </a:p>
                  </a:txBody>
                  <a:tcPr/>
                </a:tc>
                <a:tc>
                  <a:txBody>
                    <a:bodyPr/>
                    <a:lstStyle/>
                    <a:p>
                      <a:pPr algn="ctr"/>
                      <a:r>
                        <a:rPr lang="fr-FR" sz="1800" dirty="0" smtClean="0"/>
                        <a:t>2.120 €</a:t>
                      </a:r>
                      <a:endParaRPr lang="fr-FR" sz="1800" dirty="0"/>
                    </a:p>
                  </a:txBody>
                  <a:tcPr/>
                </a:tc>
              </a:tr>
              <a:tr h="575111">
                <a:tc>
                  <a:txBody>
                    <a:bodyPr/>
                    <a:lstStyle/>
                    <a:p>
                      <a:r>
                        <a:rPr lang="fr-FR" sz="1800" dirty="0" smtClean="0"/>
                        <a:t>DEKRA</a:t>
                      </a:r>
                      <a:endParaRPr lang="fr-FR" sz="1800" dirty="0"/>
                    </a:p>
                  </a:txBody>
                  <a:tcPr/>
                </a:tc>
                <a:tc>
                  <a:txBody>
                    <a:bodyPr/>
                    <a:lstStyle/>
                    <a:p>
                      <a:pPr algn="ctr"/>
                      <a:r>
                        <a:rPr lang="fr-FR" sz="1800" dirty="0" smtClean="0"/>
                        <a:t> 980 € HT</a:t>
                      </a:r>
                      <a:endParaRPr lang="fr-FR" sz="1800" dirty="0"/>
                    </a:p>
                  </a:txBody>
                  <a:tcPr/>
                </a:tc>
                <a:tc>
                  <a:txBody>
                    <a:bodyPr/>
                    <a:lstStyle/>
                    <a:p>
                      <a:pPr algn="ctr"/>
                      <a:r>
                        <a:rPr lang="fr-FR" sz="1800" dirty="0" smtClean="0"/>
                        <a:t>920</a:t>
                      </a:r>
                      <a:r>
                        <a:rPr lang="fr-FR" sz="1800" baseline="0" dirty="0" smtClean="0"/>
                        <a:t> € HT</a:t>
                      </a:r>
                      <a:endParaRPr lang="fr-FR" sz="1800" dirty="0"/>
                    </a:p>
                  </a:txBody>
                  <a:tcPr/>
                </a:tc>
                <a:tc>
                  <a:txBody>
                    <a:bodyPr/>
                    <a:lstStyle/>
                    <a:p>
                      <a:pPr algn="ctr"/>
                      <a:r>
                        <a:rPr lang="fr-FR" sz="1800" dirty="0" smtClean="0"/>
                        <a:t>1.900 € </a:t>
                      </a:r>
                      <a:endParaRPr lang="fr-FR" sz="1800" dirty="0"/>
                    </a:p>
                  </a:txBody>
                  <a:tcPr/>
                </a:tc>
              </a:tr>
              <a:tr h="763007">
                <a:tc>
                  <a:txBody>
                    <a:bodyPr/>
                    <a:lstStyle/>
                    <a:p>
                      <a:r>
                        <a:rPr lang="fr-FR" sz="1800" dirty="0" smtClean="0"/>
                        <a:t>BUREAU VERITAS</a:t>
                      </a:r>
                      <a:endParaRPr lang="fr-FR" sz="1800" dirty="0"/>
                    </a:p>
                  </a:txBody>
                  <a:tcPr/>
                </a:tc>
                <a:tc>
                  <a:txBody>
                    <a:bodyPr/>
                    <a:lstStyle/>
                    <a:p>
                      <a:pPr algn="ctr"/>
                      <a:r>
                        <a:rPr lang="fr-FR" sz="1800" dirty="0" smtClean="0"/>
                        <a:t>2.250 € HT</a:t>
                      </a:r>
                      <a:endParaRPr lang="fr-FR" sz="1800" dirty="0"/>
                    </a:p>
                  </a:txBody>
                  <a:tcPr/>
                </a:tc>
                <a:tc>
                  <a:txBody>
                    <a:bodyPr/>
                    <a:lstStyle/>
                    <a:p>
                      <a:pPr algn="ctr"/>
                      <a:r>
                        <a:rPr lang="fr-FR" sz="1800" dirty="0" smtClean="0"/>
                        <a:t>1.160 € HT</a:t>
                      </a:r>
                      <a:endParaRPr lang="fr-FR" sz="1800" dirty="0"/>
                    </a:p>
                  </a:txBody>
                  <a:tcPr/>
                </a:tc>
                <a:tc>
                  <a:txBody>
                    <a:bodyPr/>
                    <a:lstStyle/>
                    <a:p>
                      <a:pPr algn="ctr"/>
                      <a:r>
                        <a:rPr lang="fr-FR" sz="1800" dirty="0" smtClean="0"/>
                        <a:t>3.410 €</a:t>
                      </a:r>
                      <a:endParaRPr lang="fr-FR" sz="1800" dirty="0"/>
                    </a:p>
                  </a:txBody>
                  <a:tcPr/>
                </a:tc>
              </a:tr>
              <a:tr h="442059">
                <a:tc>
                  <a:txBody>
                    <a:bodyPr/>
                    <a:lstStyle/>
                    <a:p>
                      <a:r>
                        <a:rPr lang="fr-FR" sz="1800" dirty="0" smtClean="0"/>
                        <a:t>APAVE</a:t>
                      </a:r>
                      <a:endParaRPr lang="fr-FR" sz="1800" dirty="0"/>
                    </a:p>
                  </a:txBody>
                  <a:tcPr/>
                </a:tc>
                <a:tc>
                  <a:txBody>
                    <a:bodyPr/>
                    <a:lstStyle/>
                    <a:p>
                      <a:pPr algn="ctr"/>
                      <a:r>
                        <a:rPr lang="fr-FR" sz="1800" dirty="0" smtClean="0"/>
                        <a:t>1.618 € HT</a:t>
                      </a:r>
                      <a:endParaRPr lang="fr-FR" sz="1800" dirty="0"/>
                    </a:p>
                  </a:txBody>
                  <a:tcPr/>
                </a:tc>
                <a:tc>
                  <a:txBody>
                    <a:bodyPr/>
                    <a:lstStyle/>
                    <a:p>
                      <a:pPr algn="ctr"/>
                      <a:r>
                        <a:rPr lang="fr-FR" sz="1800" dirty="0" smtClean="0"/>
                        <a:t>1.240 € HT</a:t>
                      </a:r>
                      <a:endParaRPr lang="fr-FR" sz="1800" dirty="0"/>
                    </a:p>
                  </a:txBody>
                  <a:tcPr/>
                </a:tc>
                <a:tc>
                  <a:txBody>
                    <a:bodyPr/>
                    <a:lstStyle/>
                    <a:p>
                      <a:pPr algn="ctr"/>
                      <a:r>
                        <a:rPr lang="fr-FR" sz="1800" dirty="0" smtClean="0"/>
                        <a:t>2.858 €</a:t>
                      </a:r>
                      <a:endParaRPr lang="fr-FR" sz="1800" dirty="0"/>
                    </a:p>
                  </a:txBody>
                  <a:tcPr/>
                </a:tc>
              </a:tr>
            </a:tbl>
          </a:graphicData>
        </a:graphic>
      </p:graphicFrame>
    </p:spTree>
    <p:extLst>
      <p:ext uri="{BB962C8B-B14F-4D97-AF65-F5344CB8AC3E}">
        <p14:creationId xmlns:p14="http://schemas.microsoft.com/office/powerpoint/2010/main" val="24109450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20036</TotalTime>
  <Words>818</Words>
  <Application>Microsoft Office PowerPoint</Application>
  <PresentationFormat>Affichage à l'écran (4:3)</PresentationFormat>
  <Paragraphs>116</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Récapitulatif des délibérations prises le  7 février  2019</vt:lpstr>
      <vt:lpstr>Avancée du PLU</vt:lpstr>
      <vt:lpstr>Service des eaux : Compte administratif 2018 </vt:lpstr>
      <vt:lpstr>Commune: approbation du  Compte administratif 2018</vt:lpstr>
      <vt:lpstr>Construction de la micro crèche : avenants </vt:lpstr>
      <vt:lpstr>Equipement de la micro crèche- validation du réglemnt de fonctionnement</vt:lpstr>
      <vt:lpstr>Acquisition de la gendarmerie</vt:lpstr>
      <vt:lpstr>Projet d’équipement d’une salle de téléconsultation</vt:lpstr>
      <vt:lpstr>Réhabilitation de la toiture de l’école maternelle </vt:lpstr>
      <vt:lpstr>Cession des logements Mon Logis</vt:lpstr>
      <vt:lpstr>Questions diverses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Délibérations du 8 juillet 2016</dc:title>
  <dc:creator>Francoise</dc:creator>
  <cp:lastModifiedBy>Edith</cp:lastModifiedBy>
  <cp:revision>748</cp:revision>
  <cp:lastPrinted>2019-03-08T09:22:02Z</cp:lastPrinted>
  <dcterms:created xsi:type="dcterms:W3CDTF">2016-08-16T09:20:31Z</dcterms:created>
  <dcterms:modified xsi:type="dcterms:W3CDTF">2019-03-08T09:22:21Z</dcterms:modified>
</cp:coreProperties>
</file>